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8" r:id="rId5"/>
    <p:sldId id="335" r:id="rId6"/>
    <p:sldId id="336" r:id="rId7"/>
    <p:sldId id="337" r:id="rId8"/>
    <p:sldId id="33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10/28/2023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10/28/2023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eometric abstract image">
            <a:extLst>
              <a:ext uri="{FF2B5EF4-FFF2-40B4-BE49-F238E27FC236}">
                <a16:creationId xmlns:a16="http://schemas.microsoft.com/office/drawing/2014/main" id="{1F6EA444-CCD5-43A4-848C-62DE7C63DDF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60" r="9091" b="10360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704883-D088-4683-A1FD-AEE53B336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22" y="4358830"/>
            <a:ext cx="8133478" cy="983472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00B0F0"/>
                </a:solidFill>
              </a:rPr>
              <a:t>Biz Tech Analytics SQL Assignment</a:t>
            </a:r>
            <a:br>
              <a:rPr lang="en-US" sz="3600" dirty="0">
                <a:solidFill>
                  <a:srgbClr val="00B0F0"/>
                </a:solidFill>
              </a:rPr>
            </a:br>
            <a:r>
              <a:rPr lang="en-US" sz="3600" dirty="0">
                <a:solidFill>
                  <a:srgbClr val="00B0F0"/>
                </a:solidFill>
              </a:rPr>
              <a:t>From Hacker Rank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342302"/>
            <a:ext cx="8133478" cy="406566"/>
          </a:xfrm>
        </p:spPr>
        <p:txBody>
          <a:bodyPr>
            <a:normAutofit/>
          </a:bodyPr>
          <a:lstStyle/>
          <a:p>
            <a:r>
              <a:rPr lang="en-US" sz="1800" b="1" dirty="0">
                <a:highlight>
                  <a:srgbClr val="800000"/>
                </a:highlight>
              </a:rPr>
              <a:t>MD Danish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AB74E2-5A82-47FD-BBB4-BFD47779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9C04EC1-26B9-40BD-84A6-B2C0A913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C4FFB60-A034-4994-8F55-E38D4F31C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826389"/>
            <a:ext cx="4429127" cy="3599316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This query will first select all rows from the SUPERHERO table where the length of the NAME column is less than 7. 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This will filter out all superheroes whose names have more than 6 characters.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 The results will then be sorted in increasing order by the ID column. 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This will ensure that the superheroes with the smallest IDs are displayed first.</a:t>
            </a:r>
          </a:p>
          <a:p>
            <a:pPr>
              <a:lnSpc>
                <a:spcPct val="100000"/>
              </a:lnSpc>
            </a:pPr>
            <a:endParaRPr lang="en-US" sz="2000" dirty="0"/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7839794" y="-1"/>
            <a:ext cx="5689068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2" y="629931"/>
            <a:ext cx="3245339" cy="1347868"/>
          </a:xfrm>
        </p:spPr>
        <p:txBody>
          <a:bodyPr>
            <a:noAutofit/>
          </a:bodyPr>
          <a:lstStyle/>
          <a:p>
            <a:r>
              <a:rPr lang="en-US" sz="1800" b="1" dirty="0"/>
              <a:t>select superhero.name from superhero where length(superhero.name)&lt;7</a:t>
            </a:r>
            <a:br>
              <a:rPr lang="en-US" sz="1800" b="1" dirty="0"/>
            </a:br>
            <a:r>
              <a:rPr lang="en-US" sz="1800" b="1" dirty="0"/>
              <a:t>order by superhero.id ASC</a:t>
            </a:r>
            <a:r>
              <a:rPr lang="en-US" sz="2000" b="1" dirty="0"/>
              <a:t>;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E42169-FAD1-4EAF-B9E9-360DA489C5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8029" y="1691"/>
            <a:ext cx="8990833" cy="6856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176" y="2877957"/>
            <a:ext cx="5041628" cy="463498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This MySQL query retrieves the id and the full name of customers from the customer table. The query first filters the customers based on the combined length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  And their first and last names, selecting only those with a combined length less than 12 characters. It then orders the results based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on the length of the concatenated first and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 last names in ascending order, followed by the full name in ascending order, and finally the customer ID in ascending orders.</a:t>
            </a:r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5462797" y="170597"/>
            <a:ext cx="8054420" cy="6858001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8" y="-1"/>
            <a:ext cx="5041629" cy="2014331"/>
          </a:xfrm>
        </p:spPr>
        <p:txBody>
          <a:bodyPr>
            <a:normAutofit fontScale="90000"/>
          </a:bodyPr>
          <a:lstStyle/>
          <a:p>
            <a:br>
              <a:rPr lang="en-US" sz="1800" dirty="0"/>
            </a:b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SELECT </a:t>
            </a:r>
            <a:r>
              <a:rPr lang="en-US" sz="1800" dirty="0" err="1"/>
              <a:t>customer.id,concat</a:t>
            </a:r>
            <a:r>
              <a:rPr lang="en-US" sz="1800" dirty="0"/>
              <a:t>(</a:t>
            </a:r>
            <a:r>
              <a:rPr lang="en-US" sz="1800" dirty="0" err="1"/>
              <a:t>customer.first_name</a:t>
            </a:r>
            <a:r>
              <a:rPr lang="en-US" sz="1800" dirty="0"/>
              <a:t>," ",</a:t>
            </a:r>
            <a:r>
              <a:rPr lang="en-US" sz="1800" dirty="0" err="1"/>
              <a:t>customer.last_name</a:t>
            </a:r>
            <a:r>
              <a:rPr lang="en-US" sz="1800" dirty="0"/>
              <a:t>) from customer</a:t>
            </a:r>
            <a:br>
              <a:rPr lang="en-US" sz="1800" dirty="0"/>
            </a:br>
            <a:r>
              <a:rPr lang="en-US" sz="1800" dirty="0"/>
              <a:t>where length(</a:t>
            </a:r>
            <a:r>
              <a:rPr lang="en-US" sz="1800" dirty="0" err="1"/>
              <a:t>concat</a:t>
            </a:r>
            <a:r>
              <a:rPr lang="en-US" sz="1800" dirty="0"/>
              <a:t>(</a:t>
            </a:r>
            <a:r>
              <a:rPr lang="en-US" sz="1800" dirty="0" err="1"/>
              <a:t>customer.first_name,customer.last_name</a:t>
            </a:r>
            <a:r>
              <a:rPr lang="en-US" sz="1800" dirty="0"/>
              <a:t>))&lt; 12</a:t>
            </a:r>
            <a:br>
              <a:rPr lang="en-US" sz="1800" dirty="0"/>
            </a:br>
            <a:r>
              <a:rPr lang="en-US" sz="1800" dirty="0"/>
              <a:t>order by </a:t>
            </a:r>
            <a:br>
              <a:rPr lang="en-US" sz="1800" dirty="0"/>
            </a:br>
            <a:r>
              <a:rPr lang="en-US" sz="1800" dirty="0"/>
              <a:t>length(</a:t>
            </a:r>
            <a:r>
              <a:rPr lang="en-US" sz="1800" dirty="0" err="1"/>
              <a:t>concat</a:t>
            </a:r>
            <a:r>
              <a:rPr lang="en-US" sz="1800" dirty="0"/>
              <a:t>(</a:t>
            </a:r>
            <a:r>
              <a:rPr lang="en-US" sz="1800" dirty="0" err="1"/>
              <a:t>first_name,last_name</a:t>
            </a:r>
            <a:r>
              <a:rPr lang="en-US" sz="1800" dirty="0"/>
              <a:t>)) ASC,</a:t>
            </a:r>
            <a:br>
              <a:rPr lang="en-US" sz="1800" dirty="0"/>
            </a:br>
            <a:r>
              <a:rPr lang="en-US" sz="1800" dirty="0" err="1"/>
              <a:t>concat</a:t>
            </a:r>
            <a:r>
              <a:rPr lang="en-US" sz="1800" dirty="0"/>
              <a:t>(</a:t>
            </a:r>
            <a:r>
              <a:rPr lang="en-US" sz="1800" dirty="0" err="1"/>
              <a:t>first_name,last_name</a:t>
            </a:r>
            <a:r>
              <a:rPr lang="en-US" sz="1800" dirty="0"/>
              <a:t>),id </a:t>
            </a:r>
            <a:r>
              <a:rPr lang="en-US" sz="1800" dirty="0" err="1"/>
              <a:t>asc</a:t>
            </a:r>
            <a:r>
              <a:rPr lang="en-US" sz="1800" dirty="0"/>
              <a:t>;</a:t>
            </a:r>
            <a:br>
              <a:rPr lang="en-US" dirty="0"/>
            </a:br>
            <a:endParaRPr lang="en-US" dirty="0"/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4014FF-025D-45E6-BFD2-B98E0B2629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6977" y="73277"/>
            <a:ext cx="8466060" cy="678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361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05" y="2587398"/>
            <a:ext cx="5041628" cy="402981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This SQL query retrieves the UIN and name of employees from the employee table. It uses a LEFT JOIN to combine 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the employee table with the </a:t>
            </a:r>
            <a:r>
              <a:rPr lang="en-US" sz="1800" dirty="0" err="1"/>
              <a:t>employee_uin</a:t>
            </a:r>
            <a:r>
              <a:rPr lang="en-US" sz="1800" dirty="0"/>
              <a:t> table based on the id column. The query filters the employees based on the condition that their age is less than 25.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 The final result 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set is then ordered by the employee name from the employee table and the id from the </a:t>
            </a:r>
            <a:r>
              <a:rPr lang="en-US" sz="1800" dirty="0" err="1"/>
              <a:t>employee_uin</a:t>
            </a:r>
            <a:r>
              <a:rPr lang="en-US" sz="1800" dirty="0"/>
              <a:t> table</a:t>
            </a:r>
            <a:r>
              <a:rPr lang="en-US" sz="2000" dirty="0"/>
              <a:t>.</a:t>
            </a:r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5711687" y="10"/>
            <a:ext cx="7991061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05" y="518514"/>
            <a:ext cx="4530391" cy="1560648"/>
          </a:xfrm>
        </p:spPr>
        <p:txBody>
          <a:bodyPr>
            <a:noAutofit/>
          </a:bodyPr>
          <a:lstStyle/>
          <a:p>
            <a:r>
              <a:rPr lang="en-US" sz="1600" dirty="0"/>
              <a:t>select </a:t>
            </a:r>
            <a:r>
              <a:rPr lang="en-US" sz="1600" dirty="0" err="1"/>
              <a:t>employee_uin.UIN,employee.name</a:t>
            </a:r>
            <a:r>
              <a:rPr lang="en-US" sz="1600" dirty="0"/>
              <a:t> from employee</a:t>
            </a:r>
            <a:br>
              <a:rPr lang="en-US" sz="2400" dirty="0"/>
            </a:br>
            <a:r>
              <a:rPr lang="en-US" sz="1600" dirty="0"/>
              <a:t>LEFT join </a:t>
            </a:r>
            <a:r>
              <a:rPr lang="en-US" sz="1600" dirty="0" err="1"/>
              <a:t>employee_uin</a:t>
            </a:r>
            <a:r>
              <a:rPr lang="en-US" sz="1600" dirty="0"/>
              <a:t> on employee.id=employee_uin.id</a:t>
            </a:r>
            <a:br>
              <a:rPr lang="en-US" sz="1600" dirty="0"/>
            </a:br>
            <a:r>
              <a:rPr lang="en-US" sz="1600" dirty="0"/>
              <a:t>where </a:t>
            </a:r>
            <a:r>
              <a:rPr lang="en-US" sz="1600" dirty="0" err="1"/>
              <a:t>employee.age</a:t>
            </a:r>
            <a:r>
              <a:rPr lang="en-US" sz="1600" dirty="0"/>
              <a:t> &lt;25</a:t>
            </a:r>
            <a:br>
              <a:rPr lang="en-US" sz="1600" dirty="0"/>
            </a:br>
            <a:r>
              <a:rPr lang="en-US" sz="1600" dirty="0"/>
              <a:t>order by </a:t>
            </a:r>
            <a:r>
              <a:rPr lang="en-US" sz="1600" dirty="0" err="1"/>
              <a:t>employee.name,employee_uin.id</a:t>
            </a:r>
            <a:endParaRPr lang="en-US" sz="2400" dirty="0"/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5D8EDE-91DB-400B-94BB-1932796024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4367" y="59549"/>
            <a:ext cx="8428382" cy="663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442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3176" y="3247964"/>
            <a:ext cx="5041628" cy="326447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This query essentially retrieves the </a:t>
            </a:r>
            <a:r>
              <a:rPr lang="en-US" sz="2000" dirty="0" err="1"/>
              <a:t>customer_id</a:t>
            </a:r>
            <a:r>
              <a:rPr lang="en-US" sz="2000" dirty="0"/>
              <a:t> of the customer with the most orders, as it groups the orders by 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customer and then orders the groups by the count of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 orders in descending order. The LIMIT 1 clause ensures that only the record with the highest count is returned</a:t>
            </a:r>
            <a:r>
              <a:rPr lang="en-US" sz="1800" dirty="0"/>
              <a:t>.</a:t>
            </a:r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5735478" y="10"/>
            <a:ext cx="7901010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09" y="722872"/>
            <a:ext cx="5085314" cy="1224570"/>
          </a:xfrm>
        </p:spPr>
        <p:txBody>
          <a:bodyPr>
            <a:noAutofit/>
          </a:bodyPr>
          <a:lstStyle/>
          <a:p>
            <a:r>
              <a:rPr lang="en-US" sz="1800" dirty="0"/>
              <a:t>SELECT </a:t>
            </a:r>
            <a:r>
              <a:rPr lang="en-US" sz="1800" dirty="0" err="1"/>
              <a:t>orders.customer_id</a:t>
            </a:r>
            <a:r>
              <a:rPr lang="en-US" sz="1800" dirty="0"/>
              <a:t> from orders</a:t>
            </a:r>
            <a:br>
              <a:rPr lang="en-US" sz="1800" dirty="0"/>
            </a:br>
            <a:r>
              <a:rPr lang="en-US" sz="1800" dirty="0"/>
              <a:t>group by </a:t>
            </a:r>
            <a:r>
              <a:rPr lang="en-US" sz="1800" dirty="0" err="1"/>
              <a:t>orders.customer_id</a:t>
            </a:r>
            <a:br>
              <a:rPr lang="en-US" sz="1800" dirty="0"/>
            </a:br>
            <a:r>
              <a:rPr lang="en-US" sz="1800" dirty="0"/>
              <a:t>order by count(*) </a:t>
            </a:r>
            <a:r>
              <a:rPr lang="en-US" sz="1800" dirty="0" err="1"/>
              <a:t>desc,orders.customer_id</a:t>
            </a:r>
            <a:r>
              <a:rPr lang="en-US" sz="1800" dirty="0"/>
              <a:t> </a:t>
            </a:r>
            <a:r>
              <a:rPr lang="en-US" sz="1800" dirty="0" err="1"/>
              <a:t>asc</a:t>
            </a:r>
            <a:r>
              <a:rPr lang="en-US" sz="1800" dirty="0"/>
              <a:t> </a:t>
            </a:r>
            <a:br>
              <a:rPr lang="en-US" sz="1800" dirty="0"/>
            </a:br>
            <a:r>
              <a:rPr lang="en-US" sz="1800" dirty="0"/>
              <a:t>limit 1;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71DCEC4-5C87-456B-B39B-42C71F9F6B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4859" y="-1681"/>
            <a:ext cx="8551629" cy="685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441065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0B8658-DE86-42E1-9D01-970FE6B6ABA5}">
  <ds:schemaRefs>
    <ds:schemaRef ds:uri="http://www.w3.org/XML/1998/namespace"/>
    <ds:schemaRef ds:uri="http://schemas.microsoft.com/office/2006/documentManagement/types"/>
    <ds:schemaRef ds:uri="http://purl.org/dc/terms/"/>
    <ds:schemaRef ds:uri="http://schemas.microsoft.com/office/infopath/2007/PartnerControls"/>
    <ds:schemaRef ds:uri="71af3243-3dd4-4a8d-8c0d-dd76da1f02a5"/>
    <ds:schemaRef ds:uri="http://purl.org/dc/dcmitype/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Berlin design</Template>
  <TotalTime>0</TotalTime>
  <Words>477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Trebuchet MS</vt:lpstr>
      <vt:lpstr>Berlin</vt:lpstr>
      <vt:lpstr>Biz Tech Analytics SQL Assignment From Hacker Rank</vt:lpstr>
      <vt:lpstr>select superhero.name from superhero where length(superhero.name)&lt;7 order by superhero.id ASC;</vt:lpstr>
      <vt:lpstr>   SELECT customer.id,concat(customer.first_name," ",customer.last_name) from customer where length(concat(customer.first_name,customer.last_name))&lt; 12 order by  length(concat(first_name,last_name)) ASC, concat(first_name,last_name),id asc; </vt:lpstr>
      <vt:lpstr>select employee_uin.UIN,employee.name from employee LEFT join employee_uin on employee.id=employee_uin.id where employee.age &lt;25 order by employee.name,employee_uin.id</vt:lpstr>
      <vt:lpstr>SELECT orders.customer_id from orders group by orders.customer_id order by count(*) desc,orders.customer_id asc  limit 1;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2023-10-28T08:30:15Z</dcterms:created>
  <dcterms:modified xsi:type="dcterms:W3CDTF">2023-10-28T09:31:45Z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